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85" r:id="rId3"/>
    <p:sldId id="286" r:id="rId4"/>
    <p:sldId id="299" r:id="rId5"/>
    <p:sldId id="302" r:id="rId6"/>
    <p:sldId id="297" r:id="rId7"/>
    <p:sldId id="300" r:id="rId8"/>
    <p:sldId id="303" r:id="rId9"/>
    <p:sldId id="304" r:id="rId10"/>
    <p:sldId id="305" r:id="rId11"/>
    <p:sldId id="306" r:id="rId12"/>
    <p:sldId id="301" r:id="rId13"/>
    <p:sldId id="307" r:id="rId14"/>
    <p:sldId id="308" r:id="rId15"/>
    <p:sldId id="309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210D"/>
    <a:srgbClr val="E3F0EA"/>
    <a:srgbClr val="F8D2FF"/>
    <a:srgbClr val="E0E6F8"/>
    <a:srgbClr val="E8D3FF"/>
    <a:srgbClr val="94A2F0"/>
    <a:srgbClr val="2F1544"/>
    <a:srgbClr val="E79EFF"/>
    <a:srgbClr val="220F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73"/>
    <p:restoredTop sz="88201"/>
  </p:normalViewPr>
  <p:slideViewPr>
    <p:cSldViewPr snapToGrid="0">
      <p:cViewPr varScale="1">
        <p:scale>
          <a:sx n="95" d="100"/>
          <a:sy n="95" d="100"/>
        </p:scale>
        <p:origin x="208" y="352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CACC4-8A1D-4B49-A8E4-A828339B5C31}" type="datetimeFigureOut">
              <a:rPr lang="en-US" smtClean="0"/>
              <a:t>10/31/23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B946D-5266-FC47-8A45-5500C4BB7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42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B3CF0E-737C-3746-9D96-07B22177ED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2504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32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004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74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94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98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39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746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CORAL</a:t>
            </a:r>
          </a:p>
          <a:p>
            <a:endParaRPr lang="en-US" dirty="0"/>
          </a:p>
          <a:p>
            <a:r>
              <a:rPr lang="en-US" dirty="0"/>
              <a:t>Could do this as a graphic instead: </a:t>
            </a:r>
          </a:p>
          <a:p>
            <a:endParaRPr lang="en-US" dirty="0"/>
          </a:p>
          <a:p>
            <a:r>
              <a:rPr lang="en-US" dirty="0">
                <a:latin typeface="Avenir Book" panose="02000503020000020003" pitchFamily="2" charset="0"/>
              </a:rPr>
              <a:t>Federal policy requires schools to identify students with limited English proficiency and provide them with supports to access a “meaningful” education (</a:t>
            </a:r>
            <a:r>
              <a:rPr lang="en-US" i="1" dirty="0">
                <a:latin typeface="Avenir Book" panose="02000503020000020003" pitchFamily="2" charset="0"/>
              </a:rPr>
              <a:t>Dear Colleague Letter, </a:t>
            </a:r>
            <a:r>
              <a:rPr lang="en-US" dirty="0">
                <a:latin typeface="Avenir Book" panose="02000503020000020003" pitchFamily="2" charset="0"/>
              </a:rPr>
              <a:t>2015)</a:t>
            </a:r>
          </a:p>
          <a:p>
            <a:endParaRPr lang="en-US" dirty="0">
              <a:latin typeface="Avenir Book" panose="02000503020000020003" pitchFamily="2" charset="0"/>
            </a:endParaRPr>
          </a:p>
          <a:p>
            <a:r>
              <a:rPr lang="en-US" dirty="0">
                <a:latin typeface="Avenir Book" panose="02000503020000020003" pitchFamily="2" charset="0"/>
              </a:rPr>
              <a:t>The process of identifying which students should receive ELs services and determining when students should be exited from EL status is highly consequential for students’ educational experiences.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32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09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b="0" i="0" dirty="0">
                <a:solidFill>
                  <a:srgbClr val="000000"/>
                </a:solidFill>
                <a:effectLst/>
                <a:latin typeface="DejaVu Sans"/>
              </a:rPr>
              <a:t>Chattanooga State Community College is one location in IPEDS and 4 in PEPS;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DejaVu Sans"/>
              </a:rPr>
              <a:t>Dybersburg</a:t>
            </a:r>
            <a:r>
              <a:rPr lang="en-US" b="0" i="0" dirty="0">
                <a:solidFill>
                  <a:srgbClr val="000000"/>
                </a:solidFill>
                <a:effectLst/>
                <a:latin typeface="DejaVu Sans"/>
              </a:rPr>
              <a:t> is one location in IPEDS and </a:t>
            </a:r>
            <a:r>
              <a:rPr lang="en-US" b="0" i="0">
                <a:solidFill>
                  <a:srgbClr val="000000"/>
                </a:solidFill>
                <a:effectLst/>
                <a:latin typeface="DejaVu Sans"/>
              </a:rPr>
              <a:t>6 in PEPS</a:t>
            </a:r>
            <a:endParaRPr lang="en-US" b="0" i="0" dirty="0">
              <a:solidFill>
                <a:srgbClr val="000000"/>
              </a:solidFill>
              <a:effectLst/>
              <a:latin typeface="DejaVu Sans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DejaVu San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903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b="0" i="0" dirty="0">
                <a:solidFill>
                  <a:srgbClr val="000000"/>
                </a:solidFill>
                <a:effectLst/>
                <a:latin typeface="DejaVu Sans"/>
              </a:rPr>
              <a:t>Chattanooga State Community College is one location in IPEDS and 4 in PEPS;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DejaVu Sans"/>
              </a:rPr>
              <a:t>Dybersburg</a:t>
            </a:r>
            <a:r>
              <a:rPr lang="en-US" b="0" i="0" dirty="0">
                <a:solidFill>
                  <a:srgbClr val="000000"/>
                </a:solidFill>
                <a:effectLst/>
                <a:latin typeface="DejaVu Sans"/>
              </a:rPr>
              <a:t> is one location in IPEDS and </a:t>
            </a:r>
            <a:r>
              <a:rPr lang="en-US" b="0" i="0">
                <a:solidFill>
                  <a:srgbClr val="000000"/>
                </a:solidFill>
                <a:effectLst/>
                <a:latin typeface="DejaVu Sans"/>
              </a:rPr>
              <a:t>6 in PEPS</a:t>
            </a:r>
            <a:endParaRPr lang="en-US" b="0" i="0" dirty="0">
              <a:solidFill>
                <a:srgbClr val="000000"/>
              </a:solidFill>
              <a:effectLst/>
              <a:latin typeface="DejaVu Sans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DejaVu San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615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24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45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9027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B946D-5266-FC47-8A45-5500C4BB74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58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E65F9-2565-E4D1-5FCB-EBD5625E26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BCA6BA-D29D-5598-DB1E-A8DF4D59B8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D1ED0-60BC-037C-605A-C2A29AD51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14D03-09D1-1643-8F6A-AD06F363B3D7}" type="datetime1">
              <a:rPr lang="en-US" smtClean="0"/>
              <a:t>10/31/23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C00F0-E879-5013-ED90-D35B37C76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099B1-1DFB-D48F-4DAA-9548DC34F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35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24FCB-5962-749D-2671-074645852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A73DB-28D5-566D-65FD-E44D4A743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3A6B8-20CA-4B96-6892-1A33A274B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5CB4E-9220-2D42-80EE-96E1B202B71B}" type="datetime1">
              <a:rPr lang="en-US" smtClean="0"/>
              <a:t>10/31/23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B276E-4B28-4C13-4B60-C5C113F0A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27A76-0FB4-6DB9-F4CE-A08662E4A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81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29D472-2EA8-AE63-2800-F08FF9DD83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FB28CF-B6E6-D3D3-26A9-D75AFB948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5E8B1-0210-CC19-30CE-4AA399DEF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EEEA5-442C-9041-BDB4-C91A1379F99E}" type="datetime1">
              <a:rPr lang="en-US" smtClean="0"/>
              <a:t>10/31/23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DE179-713E-600B-6D85-A31713A1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74981-3E8C-8F13-AEF2-2CAFF16AA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452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44363-1D38-A7DD-3343-0E5D17B4F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BBE05-1013-1B9E-73CF-172D1A49E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90D9A-A9E3-6A3C-2EDD-FFD8F4645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26A1E-E9D1-A749-9EFE-72EC9803B336}" type="datetime1">
              <a:rPr lang="en-US" smtClean="0"/>
              <a:t>10/31/23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C699E-B799-F31B-E12F-1D6E3F633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397D4-8884-B92C-FD20-802FBF85B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60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04288-7E49-110D-0895-23BAE597B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8613B-DAF0-BE42-6993-0F9726413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09776-9EC5-A44D-0C8F-A3D7AA0A3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9938F-37C3-804F-B214-0AEEEAED85D1}" type="datetime1">
              <a:rPr lang="en-US" smtClean="0"/>
              <a:t>10/31/23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77FEE-1365-99BF-8B1C-EF2FE681B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26C57-6C25-4554-614C-3C85D25C0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55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19CDC-8160-2D71-758E-34091FF1F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23E0-F2A4-0A90-8394-3D6747D3E8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A3BF7-CB31-5497-7156-8BBCCE324E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D44C4-EB54-871E-2A06-74364A461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9496-61D1-B14B-A42F-6069F0AED70E}" type="datetime1">
              <a:rPr lang="en-US" smtClean="0"/>
              <a:t>10/31/23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592CC-E0BC-749A-F606-47B5FCAC2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CF37C-9CC7-28C8-F7B7-6EFF4A601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581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9A9B9-70BE-AECD-355C-30D29C4EB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AD202C-8768-6391-7364-D26018941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76A1A2-7B9B-A195-796C-5DB8B3419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E93AE0-7387-C692-DF08-4F407C8003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F5F5AC-8E71-7CD6-AF16-F1654D32B2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D0703-630F-CA9F-90D2-2B8701476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71452-E48B-C64D-8FD7-59049C1F7171}" type="datetime1">
              <a:rPr lang="en-US" smtClean="0"/>
              <a:t>10/31/23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3FAAE2-DD4C-3883-297F-413A0B875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D77A57-D749-AE6A-2754-C33D5C0D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5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E4105-8381-7391-C8AA-B996440EC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3464C9-4B7A-CDEB-663D-473704A8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F167E-F17C-1A44-A79E-85CD84A87261}" type="datetime1">
              <a:rPr lang="en-US" smtClean="0"/>
              <a:t>10/31/23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A3B3F6-6124-0BCA-D2FC-14CCC5BDB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D61F63-66ED-6FDE-EDEA-9319D3A30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334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CC1B86-0AA2-BF48-9390-81590A996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F210-5067-CD40-94BC-398129F2664B}" type="datetime1">
              <a:rPr lang="en-US" smtClean="0"/>
              <a:t>10/31/23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33D7EF-CC02-D6FA-918C-3C556476A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F0799-6392-84AA-7AB4-3CEB7153E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34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5A1FC-A3E3-C1F8-2101-482EA0F47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3F32D-F77B-1CB1-0DFE-C31DDB19F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1DFB7-3394-C14A-3F47-F7B7E09BEE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EC13BF-CAC5-B5DE-CB98-4ECDD27A8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8F9C0-7F6E-9A42-87C6-23140A08ACCE}" type="datetime1">
              <a:rPr lang="en-US" smtClean="0"/>
              <a:t>10/31/23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D9080-923B-F305-1B2D-16D672421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3289A2-581E-431F-BD4D-CDC2E621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834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1B438-1F11-26B7-14A6-A02CF9CB0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BC5A97-1F42-14A1-792A-36DC832E75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8B6CDA-E249-06FE-E8FB-7F05BC117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47BAB-694C-CBFF-C6D8-CB55783CB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39B8-1BCC-1349-9FFE-E712272F0513}" type="datetime1">
              <a:rPr lang="en-US" smtClean="0"/>
              <a:t>10/31/23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F5016-2427-C25D-5535-D326A930C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C32D0-B10F-60C9-0714-564E59915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33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0B8F-4283-0F74-92F7-C605B86A8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DC3F8-44B3-59C9-FC01-16AC1DD0E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F7B79-C55C-934D-49A7-7416FCDEB0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B6246-914C-8B47-B13F-F20EF33E4318}" type="datetime1">
              <a:rPr lang="en-US" smtClean="0"/>
              <a:t>10/31/23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33AAA-6A5C-F7D4-7E13-F289D924F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50543-2941-5BFA-7358-3B32521F50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4EC9F-0A41-014C-A17A-EBAC05A19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969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D99C1C5-BF9C-4E45-7EBA-255D347980ED}"/>
              </a:ext>
            </a:extLst>
          </p:cNvPr>
          <p:cNvSpPr/>
          <p:nvPr/>
        </p:nvSpPr>
        <p:spPr>
          <a:xfrm>
            <a:off x="0" y="4586288"/>
            <a:ext cx="12192000" cy="2271712"/>
          </a:xfrm>
          <a:prstGeom prst="rect">
            <a:avLst/>
          </a:prstGeom>
          <a:solidFill>
            <a:srgbClr val="15210D">
              <a:alpha val="8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Avenir Book" panose="02000503020000020003" pitchFamily="2" charset="0"/>
              </a:rPr>
              <a:t>Measuring the Geographic Distribution of Postsecondary Opportunity: The Role of Branch Campuses </a:t>
            </a:r>
          </a:p>
          <a:p>
            <a:pPr algn="ctr"/>
            <a:endParaRPr lang="en-US" sz="2400" b="1" dirty="0">
              <a:latin typeface="Avenir Book" panose="02000503020000020003" pitchFamily="2" charset="0"/>
            </a:endParaRPr>
          </a:p>
          <a:p>
            <a:pPr algn="ctr"/>
            <a:r>
              <a:rPr lang="en-US" sz="2400" b="1" dirty="0">
                <a:latin typeface="Avenir Book" panose="02000503020000020003" pitchFamily="2" charset="0"/>
              </a:rPr>
              <a:t>Coral Flanagan</a:t>
            </a: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66C881-DEB5-4CAE-7D63-33B806422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521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Measures of Opportunity Are Different with Inclusion of Branch Campuses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venir Book" panose="02000503020000020003" pitchFamily="2" charset="0"/>
              </a:rPr>
              <a:t>Postsecondary Opportunity in Tennessee </a:t>
            </a: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8A80E-88DD-ECE4-F0EC-E658B159DAEE}"/>
              </a:ext>
            </a:extLst>
          </p:cNvPr>
          <p:cNvGraphicFramePr>
            <a:graphicFrameLocks noGrp="1"/>
          </p:cNvGraphicFramePr>
          <p:nvPr/>
        </p:nvGraphicFramePr>
        <p:xfrm>
          <a:off x="76848" y="2047032"/>
          <a:ext cx="12038299" cy="30826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5605">
                  <a:extLst>
                    <a:ext uri="{9D8B030D-6E8A-4147-A177-3AD203B41FA5}">
                      <a16:colId xmlns:a16="http://schemas.microsoft.com/office/drawing/2014/main" val="3100998997"/>
                    </a:ext>
                  </a:extLst>
                </a:gridCol>
                <a:gridCol w="1410718">
                  <a:extLst>
                    <a:ext uri="{9D8B030D-6E8A-4147-A177-3AD203B41FA5}">
                      <a16:colId xmlns:a16="http://schemas.microsoft.com/office/drawing/2014/main" val="2464898683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2516970945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696761127"/>
                    </a:ext>
                  </a:extLst>
                </a:gridCol>
                <a:gridCol w="2135191">
                  <a:extLst>
                    <a:ext uri="{9D8B030D-6E8A-4147-A177-3AD203B41FA5}">
                      <a16:colId xmlns:a16="http://schemas.microsoft.com/office/drawing/2014/main" val="138176303"/>
                    </a:ext>
                  </a:extLst>
                </a:gridCol>
                <a:gridCol w="1651100">
                  <a:extLst>
                    <a:ext uri="{9D8B030D-6E8A-4147-A177-3AD203B41FA5}">
                      <a16:colId xmlns:a16="http://schemas.microsoft.com/office/drawing/2014/main" val="3596103394"/>
                    </a:ext>
                  </a:extLst>
                </a:gridCol>
                <a:gridCol w="1671271">
                  <a:extLst>
                    <a:ext uri="{9D8B030D-6E8A-4147-A177-3AD203B41FA5}">
                      <a16:colId xmlns:a16="http://schemas.microsoft.com/office/drawing/2014/main" val="2144240897"/>
                    </a:ext>
                  </a:extLst>
                </a:gridCol>
              </a:tblGrid>
              <a:tr h="1123107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Average Distance</a:t>
                      </a:r>
                    </a:p>
                    <a:p>
                      <a:pPr algn="ctr" fontAlgn="t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(Miles)</a:t>
                      </a: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Median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864733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8.54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7.71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Hamilton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21.91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Knox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2177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4FA998F9-54FA-B153-1804-7F09F54633E7}"/>
              </a:ext>
            </a:extLst>
          </p:cNvPr>
          <p:cNvSpPr/>
          <p:nvPr/>
        </p:nvSpPr>
        <p:spPr>
          <a:xfrm>
            <a:off x="5160154" y="3180816"/>
            <a:ext cx="3607328" cy="1948915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66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Measures of Opportunity Are Different with Inclusion of Branch Campuses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venir Book" panose="02000503020000020003" pitchFamily="2" charset="0"/>
              </a:rPr>
              <a:t>Postsecondary Opportunity in Tennessee </a:t>
            </a: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8A80E-88DD-ECE4-F0EC-E658B159DAEE}"/>
              </a:ext>
            </a:extLst>
          </p:cNvPr>
          <p:cNvGraphicFramePr>
            <a:graphicFrameLocks noGrp="1"/>
          </p:cNvGraphicFramePr>
          <p:nvPr/>
        </p:nvGraphicFramePr>
        <p:xfrm>
          <a:off x="76848" y="2047032"/>
          <a:ext cx="12038299" cy="30826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5605">
                  <a:extLst>
                    <a:ext uri="{9D8B030D-6E8A-4147-A177-3AD203B41FA5}">
                      <a16:colId xmlns:a16="http://schemas.microsoft.com/office/drawing/2014/main" val="3100998997"/>
                    </a:ext>
                  </a:extLst>
                </a:gridCol>
                <a:gridCol w="1410718">
                  <a:extLst>
                    <a:ext uri="{9D8B030D-6E8A-4147-A177-3AD203B41FA5}">
                      <a16:colId xmlns:a16="http://schemas.microsoft.com/office/drawing/2014/main" val="2464898683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2516970945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696761127"/>
                    </a:ext>
                  </a:extLst>
                </a:gridCol>
                <a:gridCol w="2135191">
                  <a:extLst>
                    <a:ext uri="{9D8B030D-6E8A-4147-A177-3AD203B41FA5}">
                      <a16:colId xmlns:a16="http://schemas.microsoft.com/office/drawing/2014/main" val="138176303"/>
                    </a:ext>
                  </a:extLst>
                </a:gridCol>
                <a:gridCol w="1651100">
                  <a:extLst>
                    <a:ext uri="{9D8B030D-6E8A-4147-A177-3AD203B41FA5}">
                      <a16:colId xmlns:a16="http://schemas.microsoft.com/office/drawing/2014/main" val="3596103394"/>
                    </a:ext>
                  </a:extLst>
                </a:gridCol>
                <a:gridCol w="1671271">
                  <a:extLst>
                    <a:ext uri="{9D8B030D-6E8A-4147-A177-3AD203B41FA5}">
                      <a16:colId xmlns:a16="http://schemas.microsoft.com/office/drawing/2014/main" val="2144240897"/>
                    </a:ext>
                  </a:extLst>
                </a:gridCol>
              </a:tblGrid>
              <a:tr h="1123107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Average Distance</a:t>
                      </a:r>
                    </a:p>
                    <a:p>
                      <a:pPr algn="ctr" fontAlgn="t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(Miles)</a:t>
                      </a: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Median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864733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8.54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7.71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Hamilton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21.91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Knox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2177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4FA998F9-54FA-B153-1804-7F09F54633E7}"/>
              </a:ext>
            </a:extLst>
          </p:cNvPr>
          <p:cNvSpPr/>
          <p:nvPr/>
        </p:nvSpPr>
        <p:spPr>
          <a:xfrm>
            <a:off x="8610599" y="3180816"/>
            <a:ext cx="3504547" cy="1948915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822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Measures of Opportunity Are Different with Inclusion of Branch Campuses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8A80E-88DD-ECE4-F0EC-E658B159D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9606241"/>
              </p:ext>
            </p:extLst>
          </p:nvPr>
        </p:nvGraphicFramePr>
        <p:xfrm>
          <a:off x="153700" y="1350270"/>
          <a:ext cx="12038300" cy="50422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5607">
                  <a:extLst>
                    <a:ext uri="{9D8B030D-6E8A-4147-A177-3AD203B41FA5}">
                      <a16:colId xmlns:a16="http://schemas.microsoft.com/office/drawing/2014/main" val="3100998997"/>
                    </a:ext>
                  </a:extLst>
                </a:gridCol>
                <a:gridCol w="1410718">
                  <a:extLst>
                    <a:ext uri="{9D8B030D-6E8A-4147-A177-3AD203B41FA5}">
                      <a16:colId xmlns:a16="http://schemas.microsoft.com/office/drawing/2014/main" val="2464898683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178596092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696761127"/>
                    </a:ext>
                  </a:extLst>
                </a:gridCol>
                <a:gridCol w="2135191">
                  <a:extLst>
                    <a:ext uri="{9D8B030D-6E8A-4147-A177-3AD203B41FA5}">
                      <a16:colId xmlns:a16="http://schemas.microsoft.com/office/drawing/2014/main" val="138176303"/>
                    </a:ext>
                  </a:extLst>
                </a:gridCol>
                <a:gridCol w="1651098">
                  <a:extLst>
                    <a:ext uri="{9D8B030D-6E8A-4147-A177-3AD203B41FA5}">
                      <a16:colId xmlns:a16="http://schemas.microsoft.com/office/drawing/2014/main" val="3596103394"/>
                    </a:ext>
                  </a:extLst>
                </a:gridCol>
                <a:gridCol w="1671272">
                  <a:extLst>
                    <a:ext uri="{9D8B030D-6E8A-4147-A177-3AD203B41FA5}">
                      <a16:colId xmlns:a16="http://schemas.microsoft.com/office/drawing/2014/main" val="2144240897"/>
                    </a:ext>
                  </a:extLst>
                </a:gridCol>
              </a:tblGrid>
              <a:tr h="1123107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Average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Median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864733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8.54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7.71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Hamilton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21.91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Knox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2177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PEPS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9.55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8.77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0.32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Hamblen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31.17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Hawkins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9157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3756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Measures of Opportunity Are Different with Inclusion of Branch Campuses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8A80E-88DD-ECE4-F0EC-E658B159DAEE}"/>
              </a:ext>
            </a:extLst>
          </p:cNvPr>
          <p:cNvGraphicFramePr>
            <a:graphicFrameLocks noGrp="1"/>
          </p:cNvGraphicFramePr>
          <p:nvPr/>
        </p:nvGraphicFramePr>
        <p:xfrm>
          <a:off x="153700" y="1350270"/>
          <a:ext cx="12038300" cy="50422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5607">
                  <a:extLst>
                    <a:ext uri="{9D8B030D-6E8A-4147-A177-3AD203B41FA5}">
                      <a16:colId xmlns:a16="http://schemas.microsoft.com/office/drawing/2014/main" val="3100998997"/>
                    </a:ext>
                  </a:extLst>
                </a:gridCol>
                <a:gridCol w="1410718">
                  <a:extLst>
                    <a:ext uri="{9D8B030D-6E8A-4147-A177-3AD203B41FA5}">
                      <a16:colId xmlns:a16="http://schemas.microsoft.com/office/drawing/2014/main" val="2464898683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178596092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696761127"/>
                    </a:ext>
                  </a:extLst>
                </a:gridCol>
                <a:gridCol w="2135191">
                  <a:extLst>
                    <a:ext uri="{9D8B030D-6E8A-4147-A177-3AD203B41FA5}">
                      <a16:colId xmlns:a16="http://schemas.microsoft.com/office/drawing/2014/main" val="138176303"/>
                    </a:ext>
                  </a:extLst>
                </a:gridCol>
                <a:gridCol w="1651098">
                  <a:extLst>
                    <a:ext uri="{9D8B030D-6E8A-4147-A177-3AD203B41FA5}">
                      <a16:colId xmlns:a16="http://schemas.microsoft.com/office/drawing/2014/main" val="3596103394"/>
                    </a:ext>
                  </a:extLst>
                </a:gridCol>
                <a:gridCol w="1671272">
                  <a:extLst>
                    <a:ext uri="{9D8B030D-6E8A-4147-A177-3AD203B41FA5}">
                      <a16:colId xmlns:a16="http://schemas.microsoft.com/office/drawing/2014/main" val="2144240897"/>
                    </a:ext>
                  </a:extLst>
                </a:gridCol>
              </a:tblGrid>
              <a:tr h="1123107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Average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Median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864733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8.54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7.71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Hamilton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21.91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Knox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2177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PEPS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9.55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8.77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0.32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Hamblen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31.17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Hawkins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915780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EB069C9F-B69C-2068-77D3-45D0DE64BF8E}"/>
              </a:ext>
            </a:extLst>
          </p:cNvPr>
          <p:cNvSpPr/>
          <p:nvPr/>
        </p:nvSpPr>
        <p:spPr>
          <a:xfrm>
            <a:off x="1228164" y="2501154"/>
            <a:ext cx="3478307" cy="3785360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746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Measures of Opportunity Are Different with Inclusion of Branch Campuses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8A80E-88DD-ECE4-F0EC-E658B159D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807467"/>
              </p:ext>
            </p:extLst>
          </p:nvPr>
        </p:nvGraphicFramePr>
        <p:xfrm>
          <a:off x="44824" y="1366085"/>
          <a:ext cx="12038300" cy="50422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5607">
                  <a:extLst>
                    <a:ext uri="{9D8B030D-6E8A-4147-A177-3AD203B41FA5}">
                      <a16:colId xmlns:a16="http://schemas.microsoft.com/office/drawing/2014/main" val="3100998997"/>
                    </a:ext>
                  </a:extLst>
                </a:gridCol>
                <a:gridCol w="1410718">
                  <a:extLst>
                    <a:ext uri="{9D8B030D-6E8A-4147-A177-3AD203B41FA5}">
                      <a16:colId xmlns:a16="http://schemas.microsoft.com/office/drawing/2014/main" val="2464898683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178596092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696761127"/>
                    </a:ext>
                  </a:extLst>
                </a:gridCol>
                <a:gridCol w="2135191">
                  <a:extLst>
                    <a:ext uri="{9D8B030D-6E8A-4147-A177-3AD203B41FA5}">
                      <a16:colId xmlns:a16="http://schemas.microsoft.com/office/drawing/2014/main" val="138176303"/>
                    </a:ext>
                  </a:extLst>
                </a:gridCol>
                <a:gridCol w="1651098">
                  <a:extLst>
                    <a:ext uri="{9D8B030D-6E8A-4147-A177-3AD203B41FA5}">
                      <a16:colId xmlns:a16="http://schemas.microsoft.com/office/drawing/2014/main" val="3596103394"/>
                    </a:ext>
                  </a:extLst>
                </a:gridCol>
                <a:gridCol w="1671272">
                  <a:extLst>
                    <a:ext uri="{9D8B030D-6E8A-4147-A177-3AD203B41FA5}">
                      <a16:colId xmlns:a16="http://schemas.microsoft.com/office/drawing/2014/main" val="2144240897"/>
                    </a:ext>
                  </a:extLst>
                </a:gridCol>
              </a:tblGrid>
              <a:tr h="1123107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Average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Median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864733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8.54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7.71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Hamilton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21.91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Knox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2177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PEPS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9.55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8.77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0.32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Hamblen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31.17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Hawkins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9157808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A80421D8-5902-F3BA-7567-49C64D5D826E}"/>
              </a:ext>
            </a:extLst>
          </p:cNvPr>
          <p:cNvSpPr/>
          <p:nvPr/>
        </p:nvSpPr>
        <p:spPr>
          <a:xfrm>
            <a:off x="4550238" y="2516969"/>
            <a:ext cx="4217245" cy="3891407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69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Measures of Opportunity Are Different with Inclusion of Branch Campuses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8A80E-88DD-ECE4-F0EC-E658B159DAEE}"/>
              </a:ext>
            </a:extLst>
          </p:cNvPr>
          <p:cNvGraphicFramePr>
            <a:graphicFrameLocks noGrp="1"/>
          </p:cNvGraphicFramePr>
          <p:nvPr/>
        </p:nvGraphicFramePr>
        <p:xfrm>
          <a:off x="44824" y="1366085"/>
          <a:ext cx="12038300" cy="50422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5607">
                  <a:extLst>
                    <a:ext uri="{9D8B030D-6E8A-4147-A177-3AD203B41FA5}">
                      <a16:colId xmlns:a16="http://schemas.microsoft.com/office/drawing/2014/main" val="3100998997"/>
                    </a:ext>
                  </a:extLst>
                </a:gridCol>
                <a:gridCol w="1410718">
                  <a:extLst>
                    <a:ext uri="{9D8B030D-6E8A-4147-A177-3AD203B41FA5}">
                      <a16:colId xmlns:a16="http://schemas.microsoft.com/office/drawing/2014/main" val="2464898683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178596092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696761127"/>
                    </a:ext>
                  </a:extLst>
                </a:gridCol>
                <a:gridCol w="2135191">
                  <a:extLst>
                    <a:ext uri="{9D8B030D-6E8A-4147-A177-3AD203B41FA5}">
                      <a16:colId xmlns:a16="http://schemas.microsoft.com/office/drawing/2014/main" val="138176303"/>
                    </a:ext>
                  </a:extLst>
                </a:gridCol>
                <a:gridCol w="1651098">
                  <a:extLst>
                    <a:ext uri="{9D8B030D-6E8A-4147-A177-3AD203B41FA5}">
                      <a16:colId xmlns:a16="http://schemas.microsoft.com/office/drawing/2014/main" val="3596103394"/>
                    </a:ext>
                  </a:extLst>
                </a:gridCol>
                <a:gridCol w="1671272">
                  <a:extLst>
                    <a:ext uri="{9D8B030D-6E8A-4147-A177-3AD203B41FA5}">
                      <a16:colId xmlns:a16="http://schemas.microsoft.com/office/drawing/2014/main" val="2144240897"/>
                    </a:ext>
                  </a:extLst>
                </a:gridCol>
              </a:tblGrid>
              <a:tr h="1123107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Average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Median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864733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8.54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7.71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Hamilton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21.91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Knox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2177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PEPS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9.55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8.77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0.32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Hamblen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31.17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Hawkins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915780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834CA316-E9BE-759A-11DF-B7E01E92E3BC}"/>
              </a:ext>
            </a:extLst>
          </p:cNvPr>
          <p:cNvSpPr/>
          <p:nvPr/>
        </p:nvSpPr>
        <p:spPr>
          <a:xfrm>
            <a:off x="8713694" y="2490956"/>
            <a:ext cx="3321397" cy="3891407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513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Takeaway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US" dirty="0">
                <a:latin typeface="Avenir Book" panose="02000503020000020003" pitchFamily="2" charset="0"/>
              </a:rPr>
              <a:t>Branch campuses are an important part of measuring geographic opportunity and should be included to more accurately identify areas of low and high opportunity. </a:t>
            </a: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9" y="1418111"/>
            <a:ext cx="11782121" cy="5202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12278D-AFA5-06AF-BCA4-49D64305D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99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Motivation and Research Questions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Avenir Book" panose="02000503020000020003" pitchFamily="2" charset="0"/>
              </a:rPr>
              <a:t>Research demonstrates that proximity to postsecondary institutions is linked to increased attainment (Card, 1991; Doyle &amp; Skinner, 2016; Rouse, 1995). </a:t>
            </a:r>
          </a:p>
          <a:p>
            <a:pPr marL="0" indent="0">
              <a:buNone/>
            </a:pPr>
            <a:endParaRPr lang="en-US" sz="2600" dirty="0">
              <a:latin typeface="Avenir Book" panose="02000503020000020003" pitchFamily="2" charset="0"/>
            </a:endParaRPr>
          </a:p>
          <a:p>
            <a:r>
              <a:rPr lang="en-US" sz="2600" dirty="0">
                <a:latin typeface="Avenir Book" panose="02000503020000020003" pitchFamily="2" charset="0"/>
              </a:rPr>
              <a:t>However, access to postsecondary institutions is not distributed equally; rural, low-income and communities of color all offer fewer options (Hillman, 2016). </a:t>
            </a:r>
          </a:p>
          <a:p>
            <a:endParaRPr lang="en-US" sz="2600" dirty="0">
              <a:latin typeface="Avenir Book" panose="02000503020000020003" pitchFamily="2" charset="0"/>
            </a:endParaRPr>
          </a:p>
          <a:p>
            <a:r>
              <a:rPr lang="en-US" sz="2600" dirty="0">
                <a:latin typeface="Avenir Book" panose="02000503020000020003" pitchFamily="2" charset="0"/>
              </a:rPr>
              <a:t>Existing research on the distribution of postsecondary opportunity largely ignores the role of branch campuses (Bird, 2014). </a:t>
            </a:r>
          </a:p>
          <a:p>
            <a:endParaRPr lang="en-US" sz="2600" dirty="0">
              <a:latin typeface="Avenir Book" panose="02000503020000020003" pitchFamily="2" charset="0"/>
            </a:endParaRPr>
          </a:p>
          <a:p>
            <a:r>
              <a:rPr lang="en-US" sz="2600" b="1" dirty="0">
                <a:latin typeface="Avenir Book" panose="02000503020000020003" pitchFamily="2" charset="0"/>
              </a:rPr>
              <a:t>Research Question: How does including branch campus locations change measures of the geographic distribution of postsecondary opportunity?</a:t>
            </a:r>
            <a:endParaRPr lang="en-US" sz="2400" b="1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9" y="833740"/>
            <a:ext cx="11782121" cy="5887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21C03F-DBC7-35CE-5701-5B270E1AB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75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Data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Avenir Book" panose="02000503020000020003" pitchFamily="2" charset="0"/>
              </a:rPr>
              <a:t>Integrated Postsecondary Education Data System (IPEDS) (2019): </a:t>
            </a:r>
            <a:r>
              <a:rPr lang="en-US" sz="2400" dirty="0">
                <a:latin typeface="Avenir Book" panose="02000503020000020003" pitchFamily="2" charset="0"/>
              </a:rPr>
              <a:t>All US colleges, universities, and technical institutions that participate in federal student aid programs. Includes some but not all branch campuses.</a:t>
            </a:r>
            <a:r>
              <a:rPr lang="en-US" i="1" dirty="0">
                <a:latin typeface="Avenir Book" panose="02000503020000020003" pitchFamily="2" charset="0"/>
              </a:rPr>
              <a:t> </a:t>
            </a: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US" sz="2400" b="1" dirty="0">
                <a:latin typeface="Avenir Book" panose="02000503020000020003" pitchFamily="2" charset="0"/>
              </a:rPr>
              <a:t>Postsecondary Education Participants Systems (PEPS) (2022): </a:t>
            </a:r>
            <a:r>
              <a:rPr lang="en-US" sz="2400" dirty="0">
                <a:latin typeface="Avenir Book" panose="02000503020000020003" pitchFamily="2" charset="0"/>
              </a:rPr>
              <a:t>All US college, universities, and technical institutions that participate in federal student aid and other Higher Education Act programs. Much more comprehensive report of campus locations. </a:t>
            </a: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US" sz="2400" dirty="0">
                <a:latin typeface="Avenir Book" panose="02000503020000020003" pitchFamily="2" charset="0"/>
              </a:rPr>
              <a:t>Analysis is limited to public institutions </a:t>
            </a: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99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Data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AF9E116-29FE-0F9C-D303-BB6D3C52B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8714205"/>
              </p:ext>
            </p:extLst>
          </p:nvPr>
        </p:nvGraphicFramePr>
        <p:xfrm>
          <a:off x="204935" y="1748118"/>
          <a:ext cx="11782120" cy="272346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945530">
                  <a:extLst>
                    <a:ext uri="{9D8B030D-6E8A-4147-A177-3AD203B41FA5}">
                      <a16:colId xmlns:a16="http://schemas.microsoft.com/office/drawing/2014/main" val="3519225882"/>
                    </a:ext>
                  </a:extLst>
                </a:gridCol>
                <a:gridCol w="2945530">
                  <a:extLst>
                    <a:ext uri="{9D8B030D-6E8A-4147-A177-3AD203B41FA5}">
                      <a16:colId xmlns:a16="http://schemas.microsoft.com/office/drawing/2014/main" val="2124986977"/>
                    </a:ext>
                  </a:extLst>
                </a:gridCol>
                <a:gridCol w="2945530">
                  <a:extLst>
                    <a:ext uri="{9D8B030D-6E8A-4147-A177-3AD203B41FA5}">
                      <a16:colId xmlns:a16="http://schemas.microsoft.com/office/drawing/2014/main" val="467011835"/>
                    </a:ext>
                  </a:extLst>
                </a:gridCol>
                <a:gridCol w="2945530">
                  <a:extLst>
                    <a:ext uri="{9D8B030D-6E8A-4147-A177-3AD203B41FA5}">
                      <a16:colId xmlns:a16="http://schemas.microsoft.com/office/drawing/2014/main" val="1875840077"/>
                    </a:ext>
                  </a:extLst>
                </a:gridCol>
              </a:tblGrid>
              <a:tr h="1075764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b="1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b="1" u="none" strike="noStrike" dirty="0">
                          <a:effectLst/>
                          <a:latin typeface="Avenir Book" panose="02000503020000020003" pitchFamily="2" charset="0"/>
                        </a:rPr>
                        <a:t>Total Observations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b="1" u="none" strike="noStrike" dirty="0">
                          <a:effectLst/>
                          <a:latin typeface="Avenir Book" panose="02000503020000020003" pitchFamily="2" charset="0"/>
                        </a:rPr>
                        <a:t>Total Observations in TN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b="1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Percent Institutions Part of Multi-Campus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502075"/>
                  </a:ext>
                </a:extLst>
              </a:tr>
              <a:tr h="16166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  <a:latin typeface="Avenir Book" panose="02000503020000020003" pitchFamily="2" charset="0"/>
                        </a:rPr>
                        <a:t>1755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  <a:latin typeface="Avenir Book" panose="02000503020000020003" pitchFamily="2" charset="0"/>
                        </a:rPr>
                        <a:t>49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9%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9914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0998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Data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AF9E116-29FE-0F9C-D303-BB6D3C52B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738392"/>
              </p:ext>
            </p:extLst>
          </p:nvPr>
        </p:nvGraphicFramePr>
        <p:xfrm>
          <a:off x="204935" y="1748118"/>
          <a:ext cx="11782120" cy="4340117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945530">
                  <a:extLst>
                    <a:ext uri="{9D8B030D-6E8A-4147-A177-3AD203B41FA5}">
                      <a16:colId xmlns:a16="http://schemas.microsoft.com/office/drawing/2014/main" val="3519225882"/>
                    </a:ext>
                  </a:extLst>
                </a:gridCol>
                <a:gridCol w="2945530">
                  <a:extLst>
                    <a:ext uri="{9D8B030D-6E8A-4147-A177-3AD203B41FA5}">
                      <a16:colId xmlns:a16="http://schemas.microsoft.com/office/drawing/2014/main" val="2124986977"/>
                    </a:ext>
                  </a:extLst>
                </a:gridCol>
                <a:gridCol w="2945530">
                  <a:extLst>
                    <a:ext uri="{9D8B030D-6E8A-4147-A177-3AD203B41FA5}">
                      <a16:colId xmlns:a16="http://schemas.microsoft.com/office/drawing/2014/main" val="467011835"/>
                    </a:ext>
                  </a:extLst>
                </a:gridCol>
                <a:gridCol w="2945530">
                  <a:extLst>
                    <a:ext uri="{9D8B030D-6E8A-4147-A177-3AD203B41FA5}">
                      <a16:colId xmlns:a16="http://schemas.microsoft.com/office/drawing/2014/main" val="1875840077"/>
                    </a:ext>
                  </a:extLst>
                </a:gridCol>
              </a:tblGrid>
              <a:tr h="1075764"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b="1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b="1" u="none" strike="noStrike" dirty="0">
                          <a:effectLst/>
                          <a:latin typeface="Avenir Book" panose="02000503020000020003" pitchFamily="2" charset="0"/>
                        </a:rPr>
                        <a:t>Total Observations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b="1" u="none" strike="noStrike" dirty="0">
                          <a:effectLst/>
                          <a:latin typeface="Avenir Book" panose="02000503020000020003" pitchFamily="2" charset="0"/>
                        </a:rPr>
                        <a:t>Total Observations in TN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b="1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Percent Institutions Part of Multi-Campus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502075"/>
                  </a:ext>
                </a:extLst>
              </a:tr>
              <a:tr h="16166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  <a:latin typeface="Avenir Book" panose="02000503020000020003" pitchFamily="2" charset="0"/>
                        </a:rPr>
                        <a:t>1755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  <a:latin typeface="Avenir Book" panose="02000503020000020003" pitchFamily="2" charset="0"/>
                        </a:rPr>
                        <a:t>49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9%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9914168"/>
                  </a:ext>
                </a:extLst>
              </a:tr>
              <a:tr h="16166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PEPS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  <a:latin typeface="Avenir Book" panose="02000503020000020003" pitchFamily="2" charset="0"/>
                        </a:rPr>
                        <a:t>7015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effectLst/>
                          <a:latin typeface="Avenir Book" panose="02000503020000020003" pitchFamily="2" charset="0"/>
                        </a:rPr>
                        <a:t>235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94%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20283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8723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5"/>
            <a:ext cx="11782121" cy="61298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Analysis: Distribution of Postsecondary Opportunity in TN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6</a:t>
            </a:fld>
            <a:endParaRPr lang="en-US"/>
          </a:p>
        </p:txBody>
      </p:sp>
      <p:pic>
        <p:nvPicPr>
          <p:cNvPr id="23" name="Picture 22" descr="A map of the state of colorado&#10;&#10;Description automatically generated">
            <a:extLst>
              <a:ext uri="{FF2B5EF4-FFF2-40B4-BE49-F238E27FC236}">
                <a16:creationId xmlns:a16="http://schemas.microsoft.com/office/drawing/2014/main" id="{2B41765A-6CA9-256C-00EC-42CF36889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36" y="4000014"/>
            <a:ext cx="10805326" cy="2721461"/>
          </a:xfrm>
          <a:prstGeom prst="rect">
            <a:avLst/>
          </a:prstGeom>
        </p:spPr>
      </p:pic>
      <p:pic>
        <p:nvPicPr>
          <p:cNvPr id="25" name="Picture 24" descr="A green rectangular map with black dots&#10;&#10;Description automatically generated">
            <a:extLst>
              <a:ext uri="{FF2B5EF4-FFF2-40B4-BE49-F238E27FC236}">
                <a16:creationId xmlns:a16="http://schemas.microsoft.com/office/drawing/2014/main" id="{B82B8A6E-D828-B90B-6A4E-40942C8E89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337" y="1338611"/>
            <a:ext cx="10805326" cy="268089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C7BCAFB-1C0B-4DE1-DC0C-73D6EA366486}"/>
              </a:ext>
            </a:extLst>
          </p:cNvPr>
          <p:cNvSpPr txBox="1"/>
          <p:nvPr/>
        </p:nvSpPr>
        <p:spPr>
          <a:xfrm>
            <a:off x="4274694" y="1263551"/>
            <a:ext cx="3642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IPEDs Dataset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55DBF8B-C0C6-CAF8-5AC0-F8E06BFA4829}"/>
              </a:ext>
            </a:extLst>
          </p:cNvPr>
          <p:cNvSpPr txBox="1"/>
          <p:nvPr/>
        </p:nvSpPr>
        <p:spPr>
          <a:xfrm>
            <a:off x="4274694" y="3845454"/>
            <a:ext cx="3642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PEPS Dataset </a:t>
            </a:r>
          </a:p>
        </p:txBody>
      </p:sp>
    </p:spTree>
    <p:extLst>
      <p:ext uri="{BB962C8B-B14F-4D97-AF65-F5344CB8AC3E}">
        <p14:creationId xmlns:p14="http://schemas.microsoft.com/office/powerpoint/2010/main" val="3345612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Measures of Opportunity Are Different with Inclusion of Branch Campuses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venir Book" panose="02000503020000020003" pitchFamily="2" charset="0"/>
              </a:rPr>
              <a:t>Postsecondary Opportunity in Tennessee </a:t>
            </a: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8A80E-88DD-ECE4-F0EC-E658B159D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077734"/>
              </p:ext>
            </p:extLst>
          </p:nvPr>
        </p:nvGraphicFramePr>
        <p:xfrm>
          <a:off x="153700" y="1887650"/>
          <a:ext cx="12038299" cy="30826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5605">
                  <a:extLst>
                    <a:ext uri="{9D8B030D-6E8A-4147-A177-3AD203B41FA5}">
                      <a16:colId xmlns:a16="http://schemas.microsoft.com/office/drawing/2014/main" val="3100998997"/>
                    </a:ext>
                  </a:extLst>
                </a:gridCol>
                <a:gridCol w="1410718">
                  <a:extLst>
                    <a:ext uri="{9D8B030D-6E8A-4147-A177-3AD203B41FA5}">
                      <a16:colId xmlns:a16="http://schemas.microsoft.com/office/drawing/2014/main" val="2464898683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2516970945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696761127"/>
                    </a:ext>
                  </a:extLst>
                </a:gridCol>
                <a:gridCol w="2135191">
                  <a:extLst>
                    <a:ext uri="{9D8B030D-6E8A-4147-A177-3AD203B41FA5}">
                      <a16:colId xmlns:a16="http://schemas.microsoft.com/office/drawing/2014/main" val="138176303"/>
                    </a:ext>
                  </a:extLst>
                </a:gridCol>
                <a:gridCol w="1651100">
                  <a:extLst>
                    <a:ext uri="{9D8B030D-6E8A-4147-A177-3AD203B41FA5}">
                      <a16:colId xmlns:a16="http://schemas.microsoft.com/office/drawing/2014/main" val="3596103394"/>
                    </a:ext>
                  </a:extLst>
                </a:gridCol>
                <a:gridCol w="1671271">
                  <a:extLst>
                    <a:ext uri="{9D8B030D-6E8A-4147-A177-3AD203B41FA5}">
                      <a16:colId xmlns:a16="http://schemas.microsoft.com/office/drawing/2014/main" val="2144240897"/>
                    </a:ext>
                  </a:extLst>
                </a:gridCol>
              </a:tblGrid>
              <a:tr h="1123107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Average Distance</a:t>
                      </a:r>
                    </a:p>
                    <a:p>
                      <a:pPr algn="ctr" fontAlgn="t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(Miles)</a:t>
                      </a: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Median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864733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8.54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7.71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Hamilton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21.91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Knox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21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4783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Measures of Opportunity Are Different with Inclusion of Branch Campuses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venir Book" panose="02000503020000020003" pitchFamily="2" charset="0"/>
              </a:rPr>
              <a:t>Postsecondary Opportunity in Tennessee </a:t>
            </a: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8A80E-88DD-ECE4-F0EC-E658B159DAEE}"/>
              </a:ext>
            </a:extLst>
          </p:cNvPr>
          <p:cNvGraphicFramePr>
            <a:graphicFrameLocks noGrp="1"/>
          </p:cNvGraphicFramePr>
          <p:nvPr/>
        </p:nvGraphicFramePr>
        <p:xfrm>
          <a:off x="153700" y="1887650"/>
          <a:ext cx="12038299" cy="30826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5605">
                  <a:extLst>
                    <a:ext uri="{9D8B030D-6E8A-4147-A177-3AD203B41FA5}">
                      <a16:colId xmlns:a16="http://schemas.microsoft.com/office/drawing/2014/main" val="3100998997"/>
                    </a:ext>
                  </a:extLst>
                </a:gridCol>
                <a:gridCol w="1410718">
                  <a:extLst>
                    <a:ext uri="{9D8B030D-6E8A-4147-A177-3AD203B41FA5}">
                      <a16:colId xmlns:a16="http://schemas.microsoft.com/office/drawing/2014/main" val="2464898683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2516970945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696761127"/>
                    </a:ext>
                  </a:extLst>
                </a:gridCol>
                <a:gridCol w="2135191">
                  <a:extLst>
                    <a:ext uri="{9D8B030D-6E8A-4147-A177-3AD203B41FA5}">
                      <a16:colId xmlns:a16="http://schemas.microsoft.com/office/drawing/2014/main" val="138176303"/>
                    </a:ext>
                  </a:extLst>
                </a:gridCol>
                <a:gridCol w="1651100">
                  <a:extLst>
                    <a:ext uri="{9D8B030D-6E8A-4147-A177-3AD203B41FA5}">
                      <a16:colId xmlns:a16="http://schemas.microsoft.com/office/drawing/2014/main" val="3596103394"/>
                    </a:ext>
                  </a:extLst>
                </a:gridCol>
                <a:gridCol w="1671271">
                  <a:extLst>
                    <a:ext uri="{9D8B030D-6E8A-4147-A177-3AD203B41FA5}">
                      <a16:colId xmlns:a16="http://schemas.microsoft.com/office/drawing/2014/main" val="2144240897"/>
                    </a:ext>
                  </a:extLst>
                </a:gridCol>
              </a:tblGrid>
              <a:tr h="1123107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Average Distance</a:t>
                      </a:r>
                    </a:p>
                    <a:p>
                      <a:pPr algn="ctr" fontAlgn="t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(Miles)</a:t>
                      </a: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Median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864733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8.54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7.71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Hamilton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21.91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Knox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2177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4FA998F9-54FA-B153-1804-7F09F54633E7}"/>
              </a:ext>
            </a:extLst>
          </p:cNvPr>
          <p:cNvSpPr/>
          <p:nvPr/>
        </p:nvSpPr>
        <p:spPr>
          <a:xfrm>
            <a:off x="1511522" y="3021434"/>
            <a:ext cx="951470" cy="1948915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701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1C5419-31EE-D4B9-BD00-88A4A24BE878}"/>
              </a:ext>
            </a:extLst>
          </p:cNvPr>
          <p:cNvSpPr/>
          <p:nvPr/>
        </p:nvSpPr>
        <p:spPr>
          <a:xfrm>
            <a:off x="204939" y="136524"/>
            <a:ext cx="11782121" cy="11226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Avenir Next Condensed" panose="020B0506020202020204" pitchFamily="34" charset="0"/>
              </a:rPr>
              <a:t>Measures of Opportunity Are Different with Inclusion of Branch Campuses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FA19C4-A57E-8AF7-4BC9-42429EF5C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39" y="1418111"/>
            <a:ext cx="11782121" cy="5202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venir Book" panose="02000503020000020003" pitchFamily="2" charset="0"/>
              </a:rPr>
              <a:t>Postsecondary Opportunity in Tennessee </a:t>
            </a: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400" dirty="0">
              <a:latin typeface="Avenir Book" panose="02000503020000020003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D87772B-A3CC-1454-6CC1-96C879188281}"/>
              </a:ext>
            </a:extLst>
          </p:cNvPr>
          <p:cNvSpPr txBox="1">
            <a:spLocks/>
          </p:cNvSpPr>
          <p:nvPr/>
        </p:nvSpPr>
        <p:spPr>
          <a:xfrm>
            <a:off x="204938" y="1418111"/>
            <a:ext cx="11782121" cy="572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3200" dirty="0">
              <a:latin typeface="Avenir Book" panose="02000503020000020003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AA509-3C86-6EBD-31EC-2E071A06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EC9F-0A41-014C-A17A-EBAC05A19A7D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B8A80E-88DD-ECE4-F0EC-E658B159D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261655"/>
              </p:ext>
            </p:extLst>
          </p:nvPr>
        </p:nvGraphicFramePr>
        <p:xfrm>
          <a:off x="76848" y="2047032"/>
          <a:ext cx="12038299" cy="30826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5605">
                  <a:extLst>
                    <a:ext uri="{9D8B030D-6E8A-4147-A177-3AD203B41FA5}">
                      <a16:colId xmlns:a16="http://schemas.microsoft.com/office/drawing/2014/main" val="3100998997"/>
                    </a:ext>
                  </a:extLst>
                </a:gridCol>
                <a:gridCol w="1410718">
                  <a:extLst>
                    <a:ext uri="{9D8B030D-6E8A-4147-A177-3AD203B41FA5}">
                      <a16:colId xmlns:a16="http://schemas.microsoft.com/office/drawing/2014/main" val="2464898683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2516970945"/>
                    </a:ext>
                  </a:extLst>
                </a:gridCol>
                <a:gridCol w="2022207">
                  <a:extLst>
                    <a:ext uri="{9D8B030D-6E8A-4147-A177-3AD203B41FA5}">
                      <a16:colId xmlns:a16="http://schemas.microsoft.com/office/drawing/2014/main" val="3696761127"/>
                    </a:ext>
                  </a:extLst>
                </a:gridCol>
                <a:gridCol w="2135191">
                  <a:extLst>
                    <a:ext uri="{9D8B030D-6E8A-4147-A177-3AD203B41FA5}">
                      <a16:colId xmlns:a16="http://schemas.microsoft.com/office/drawing/2014/main" val="138176303"/>
                    </a:ext>
                  </a:extLst>
                </a:gridCol>
                <a:gridCol w="1651100">
                  <a:extLst>
                    <a:ext uri="{9D8B030D-6E8A-4147-A177-3AD203B41FA5}">
                      <a16:colId xmlns:a16="http://schemas.microsoft.com/office/drawing/2014/main" val="3596103394"/>
                    </a:ext>
                  </a:extLst>
                </a:gridCol>
                <a:gridCol w="1671271">
                  <a:extLst>
                    <a:ext uri="{9D8B030D-6E8A-4147-A177-3AD203B41FA5}">
                      <a16:colId xmlns:a16="http://schemas.microsoft.com/office/drawing/2014/main" val="2144240897"/>
                    </a:ext>
                  </a:extLst>
                </a:gridCol>
              </a:tblGrid>
              <a:tr h="1123107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Dataset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Average Distance</a:t>
                      </a:r>
                    </a:p>
                    <a:p>
                      <a:pPr algn="ctr" fontAlgn="t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Book" panose="02000503020000020003" pitchFamily="2" charset="0"/>
                        </a:rPr>
                        <a:t>(Miles)</a:t>
                      </a: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Median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Minimum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County with Maximum Distance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8864733"/>
                  </a:ext>
                </a:extLst>
              </a:tr>
              <a:tr h="19595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IPEDS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8.54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7.71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0.59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Hamilton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21.91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  <a:latin typeface="Avenir Book" panose="02000503020000020003" pitchFamily="2" charset="0"/>
                        </a:rPr>
                        <a:t>Knox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venir Book" panose="02000503020000020003" pitchFamily="2" charset="0"/>
                      </a:endParaRPr>
                    </a:p>
                  </a:txBody>
                  <a:tcPr marL="6661" marR="6661" marT="6661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2177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4FA998F9-54FA-B153-1804-7F09F54633E7}"/>
              </a:ext>
            </a:extLst>
          </p:cNvPr>
          <p:cNvSpPr/>
          <p:nvPr/>
        </p:nvSpPr>
        <p:spPr>
          <a:xfrm>
            <a:off x="3192404" y="3165385"/>
            <a:ext cx="951470" cy="1948915"/>
          </a:xfrm>
          <a:prstGeom prst="rect">
            <a:avLst/>
          </a:prstGeom>
          <a:noFill/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579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2070</TotalTime>
  <Words>796</Words>
  <Application>Microsoft Macintosh PowerPoint</Application>
  <PresentationFormat>Widescreen</PresentationFormat>
  <Paragraphs>299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Avenir Book</vt:lpstr>
      <vt:lpstr>Avenir Next Condensed</vt:lpstr>
      <vt:lpstr>Calibri</vt:lpstr>
      <vt:lpstr>Calibri Light</vt:lpstr>
      <vt:lpstr>DejaVu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Flanagan, Coral</dc:creator>
  <cp:lastModifiedBy>Flanagan, Coral</cp:lastModifiedBy>
  <cp:revision>32</cp:revision>
  <dcterms:created xsi:type="dcterms:W3CDTF">2023-09-29T11:25:39Z</dcterms:created>
  <dcterms:modified xsi:type="dcterms:W3CDTF">2023-10-31T12:51:34Z</dcterms:modified>
</cp:coreProperties>
</file>

<file path=docProps/thumbnail.jpeg>
</file>